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54" r:id="rId1"/>
  </p:sldMasterIdLst>
  <p:notesMasterIdLst>
    <p:notesMasterId r:id="rId16"/>
  </p:notesMasterIdLst>
  <p:sldIdLst>
    <p:sldId id="256" r:id="rId2"/>
    <p:sldId id="257" r:id="rId3"/>
    <p:sldId id="258" r:id="rId4"/>
    <p:sldId id="266" r:id="rId5"/>
    <p:sldId id="265" r:id="rId6"/>
    <p:sldId id="267" r:id="rId7"/>
    <p:sldId id="268" r:id="rId8"/>
    <p:sldId id="269" r:id="rId9"/>
    <p:sldId id="262" r:id="rId10"/>
    <p:sldId id="263" r:id="rId11"/>
    <p:sldId id="259" r:id="rId12"/>
    <p:sldId id="260" r:id="rId13"/>
    <p:sldId id="261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44562E4-C641-C54B-93BD-AB027F874BDA}">
          <p14:sldIdLst>
            <p14:sldId id="256"/>
            <p14:sldId id="257"/>
            <p14:sldId id="258"/>
            <p14:sldId id="266"/>
            <p14:sldId id="265"/>
            <p14:sldId id="267"/>
            <p14:sldId id="268"/>
            <p14:sldId id="269"/>
            <p14:sldId id="262"/>
            <p14:sldId id="263"/>
            <p14:sldId id="259"/>
            <p14:sldId id="260"/>
            <p14:sldId id="261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6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8"/>
    <p:restoredTop sz="94694"/>
  </p:normalViewPr>
  <p:slideViewPr>
    <p:cSldViewPr snapToGrid="0" snapToObjects="1">
      <p:cViewPr varScale="1">
        <p:scale>
          <a:sx n="124" d="100"/>
          <a:sy n="124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C9186-47A3-C54A-A8AF-47B660C0099D}" type="datetimeFigureOut">
              <a:rPr lang="en-US" smtClean="0"/>
              <a:t>6/14/20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290A3-92E3-6F43-88C0-EE439678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0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90A3-92E3-6F43-88C0-EE439678F7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05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31730-D198-7943-A333-01C6522F4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875C88-6369-6A46-9D32-9C19BA9A3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C38C6-B3DE-9245-90FD-5CFC9E3E0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4F2B6-B92C-4647-BD03-BBCEA53F2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C0832-91CD-7F45-B9A7-9D16329AA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4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3755B-DA60-8E45-965E-B8D78A347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B4702B-2846-9F4B-9A37-EE2AFDCB3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62DB3-804B-DC4C-A5F4-1E0909483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A6958-3CA0-6741-A3CD-B0AF08D98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857FA-291B-0143-BD5B-111768CD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1572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E87E8A-D20B-9C41-B23D-1ABF58262A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07444-CC87-824A-8781-41C313D99F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57DBF-C0CC-5141-B506-3B7A99D84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1ACF4-4A01-A441-9068-AB7183E1C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A8AEC-B923-AF45-9C7B-90EF4B2C4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12546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120B9-A4EE-A44D-B04E-EECE549F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EC5DF-FAD4-2746-8A61-EEC13DEC9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77BE8-DE6A-B948-B20F-45104BFCA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83420-8F23-9C43-98CD-E00EB005C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4EAE2-4578-2141-9C66-3FB1E27B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8015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B6F4-E4AB-F64F-AEAC-58994F975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3B66B-D8B3-EA48-B99A-A55DE9858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F8C58-C92B-DF4B-A7C0-E048AF1B3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20482-AC7A-934F-B505-B5555EED0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A62F9-CEFB-2C4C-AAC2-F3C4853C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22925-89DB-BB4F-8665-BE0BEC51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430B2-E25E-7248-8A9A-4F3B01DA0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0C7A5-05A6-7647-AC14-1CA65A118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ADCC8-4CCC-A34B-8974-E7F6647E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967D5-B2E9-C346-93C9-D672237F2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93CC4-2EA6-1D4A-AE12-56456D6F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0629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011D8-102E-904D-9B3A-96D91A33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FEAED-3635-2046-8A23-FCE20EB98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94AF9-0FC8-3F48-A88A-CC5E21318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165AE9-1D0A-354E-9633-396A68473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05762-0AB2-2D4F-BEAF-C25CCA5631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603CC5-90CF-C24C-970E-9DDE4CA9F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6/14/20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1350B1-32F2-AF4E-90E1-1380D226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EAD62C-E137-CB42-9515-EAD330153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598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BB90-EC0B-AE49-9BB4-77F784595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FE5C34-D02D-284E-96C0-DAE23E6A7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6/14/20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15D82-5D73-864E-B913-BF11BA50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AC96E-065C-2F42-8238-EB0C3A30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7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223891-47A3-C648-B54A-15B3999D7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6/14/20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229360-0BB0-574D-A80D-EB365F5B0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9C0DA-A772-6F41-B5D2-290FE069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173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9A5F8-93BF-5E47-9995-4099E5154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1F02A-2A74-054F-A964-1272248A5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33613-ACBB-664F-A0FD-0DEC37EE4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27E817-637D-AD4A-B874-7C7CFD49F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92F4D-D7A2-444F-B47C-ABE42711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0BE97-E2A0-7145-A5E5-C3678761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3403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4AA15-2762-CA47-99F3-01C08F558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5EA160-A066-7542-BE67-81AA42AF0E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55A41-399A-624A-B86D-B3D284A62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4C8E0-ACE5-944C-8003-ADBB5E9E2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9B62F-413B-FA4F-8E92-F26C071E9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FF689-2F33-2144-A8A0-9676C3309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198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C1ECC2-DE5F-EA49-A44A-B88F55E22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76592-5777-BA48-A807-42F1967B4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69B11-99CC-DB44-8BD5-5CEA20D3A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9A250-DB0C-F44D-B31B-811D6ADB7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BCD54-6F00-8B41-ABD4-568E4D7A9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4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5290-B2B6-324B-9349-4E6692E2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Introduction to programming  (Python)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2A13E-D2BD-D347-B675-8C3054F4BE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Session #1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Introduction, Memory, State</a:t>
            </a:r>
          </a:p>
        </p:txBody>
      </p:sp>
    </p:spTree>
    <p:extLst>
      <p:ext uri="{BB962C8B-B14F-4D97-AF65-F5344CB8AC3E}">
        <p14:creationId xmlns:p14="http://schemas.microsoft.com/office/powerpoint/2010/main" val="1904483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3E2F-68A2-0F43-BF4C-6BBE12FA0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Visualizing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CD036A1-8D36-3148-BC6C-14B7BFDBB646}"/>
              </a:ext>
            </a:extLst>
          </p:cNvPr>
          <p:cNvSpPr/>
          <p:nvPr/>
        </p:nvSpPr>
        <p:spPr>
          <a:xfrm>
            <a:off x="1224280" y="2077279"/>
            <a:ext cx="5565913" cy="4154556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F44480-CC0E-0442-BEAF-0B262635474A}"/>
              </a:ext>
            </a:extLst>
          </p:cNvPr>
          <p:cNvSpPr txBox="1"/>
          <p:nvPr/>
        </p:nvSpPr>
        <p:spPr>
          <a:xfrm>
            <a:off x="3329609" y="2397210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96B864-7C4B-1F4E-9D79-398F4B613112}"/>
              </a:ext>
            </a:extLst>
          </p:cNvPr>
          <p:cNvSpPr/>
          <p:nvPr/>
        </p:nvSpPr>
        <p:spPr>
          <a:xfrm>
            <a:off x="4412974" y="3604357"/>
            <a:ext cx="1461052" cy="1613686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4D226-14BF-C94A-92D5-402A7ECC2A8D}"/>
              </a:ext>
            </a:extLst>
          </p:cNvPr>
          <p:cNvSpPr txBox="1"/>
          <p:nvPr/>
        </p:nvSpPr>
        <p:spPr>
          <a:xfrm>
            <a:off x="1902992" y="415455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Invalid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064FC-41BF-494A-B7EA-F1D2953C3166}"/>
              </a:ext>
            </a:extLst>
          </p:cNvPr>
          <p:cNvSpPr txBox="1"/>
          <p:nvPr/>
        </p:nvSpPr>
        <p:spPr>
          <a:xfrm>
            <a:off x="7176052" y="1633671"/>
            <a:ext cx="35085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Universe = Valid + Invalid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Invalid = Universe – Valid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</a:rPr>
              <a:t>|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= Universe – Valid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 in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superscript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denotes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complement-of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864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3D07-897B-B941-A400-8F97F6C6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chemeClr val="tx2">
                    <a:lumMod val="75000"/>
                  </a:schemeClr>
                </a:solidFill>
              </a:rPr>
              <a:t>Source code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1D433ED-BA3A-B447-A32C-A81291BDE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Human readable/writeable instructions to computer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Compiler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Interpreter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converts this source code into machine assembly language (x86, ARM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etc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Syntax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Making sure a script contains text that the underlying interpreter can successfully parse and convert to assembly language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Semantics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contents of a script are trying to accomplish one or more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specific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547745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291EC-FBF3-6546-B1C7-D6C73E3BA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chemeClr val="tx2">
                    <a:lumMod val="75000"/>
                  </a:schemeClr>
                </a:solidFill>
              </a:rPr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B0D26-CCDD-744B-AEE7-9236F6086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some_variable = 7	#OK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some_variable, 7 = 	#Not OK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 variable = 7 	#Not OK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endParaRPr lang="en-US" sz="17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endParaRPr lang="en-US" sz="17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Everything that follows a ‘#’ is a </a:t>
            </a:r>
            <a:r>
              <a:rPr lang="en-US" sz="1700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comment </a:t>
            </a: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is for human readability only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Interpreter does </a:t>
            </a:r>
            <a:r>
              <a:rPr lang="en-US" sz="1700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care about these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These are however </a:t>
            </a:r>
            <a:r>
              <a:rPr lang="en-US" sz="1700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 important </a:t>
            </a: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because </a:t>
            </a:r>
            <a:r>
              <a:rPr lang="en-US" sz="17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syntax</a:t>
            </a: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always good in communicating the overall idea of that piece of code</a:t>
            </a:r>
            <a:endParaRPr lang="en-US" sz="1700" i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372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7436C-D20D-8A46-A558-855479A97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Typical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3985E-954C-F94B-9C2D-CEC5E2A2B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/bin/python3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File: even_number.py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is_even(number) -&gt; bool:		# This line starts at column 0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result: bool = (number % 2 == 0)	# This line starts at column 4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result			# This line starts at column 4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__name__ == ‘__main__’:	# Python uses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indentation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define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scope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print(is_even(3))	</a:t>
            </a:r>
          </a:p>
          <a:p>
            <a:pPr marL="0" indent="0">
              <a:buNone/>
            </a:pPr>
            <a:r>
              <a:rPr lang="en-US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(is_even(32))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336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9DC1-05EE-6F45-81B6-7D8688498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in 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4473E-CDF5-B144-A2C9-AC8DD5B4B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Q. How does a piece of code get into </a:t>
            </a:r>
            <a:r>
              <a:rPr lang="en-US" sz="1600" i="1" dirty="0">
                <a:solidFill>
                  <a:schemeClr val="tx2">
                    <a:lumMod val="75000"/>
                  </a:schemeClr>
                </a:solidFill>
              </a:rPr>
              <a:t>valid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state?</a:t>
            </a: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A. Using the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control statements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such as </a:t>
            </a:r>
            <a:r>
              <a:rPr lang="en-US" sz="1600" i="1" dirty="0">
                <a:solidFill>
                  <a:schemeClr val="tx2">
                    <a:lumMod val="75000"/>
                  </a:schemeClr>
                </a:solidFill>
              </a:rPr>
              <a:t>if, while, for etc.</a:t>
            </a:r>
          </a:p>
          <a:p>
            <a:endParaRPr lang="en-US" sz="1600" i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Let’s say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is an integer</a:t>
            </a: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can be in 2^32 states</a:t>
            </a: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If a piece of code wants to print only numbers that are less than 50, then we have:</a:t>
            </a: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Universe = All integers</a:t>
            </a: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Valid states = All integers </a:t>
            </a:r>
            <a:r>
              <a:rPr lang="en-US" sz="1600" i="1" dirty="0">
                <a:solidFill>
                  <a:schemeClr val="tx2">
                    <a:lumMod val="75000"/>
                  </a:schemeClr>
                </a:solidFill>
              </a:rPr>
              <a:t>less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than 50</a:t>
            </a: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Invalid states = All integers </a:t>
            </a:r>
            <a:r>
              <a:rPr lang="en-US" sz="1600" i="1" dirty="0">
                <a:solidFill>
                  <a:schemeClr val="tx2">
                    <a:lumMod val="75000"/>
                  </a:schemeClr>
                </a:solidFill>
              </a:rPr>
              <a:t>greater or equal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to 50</a:t>
            </a: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This is achieved in code using: 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number &lt; 50:</a:t>
            </a:r>
          </a:p>
          <a:p>
            <a:pPr marL="914400" lvl="2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print(number)</a:t>
            </a:r>
          </a:p>
        </p:txBody>
      </p:sp>
    </p:spTree>
    <p:extLst>
      <p:ext uri="{BB962C8B-B14F-4D97-AF65-F5344CB8AC3E}">
        <p14:creationId xmlns:p14="http://schemas.microsoft.com/office/powerpoint/2010/main" val="270884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AEC3E-ABD2-E540-84C2-882C80665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39" y="357809"/>
            <a:ext cx="10058400" cy="1371600"/>
          </a:xfrm>
        </p:spPr>
        <p:txBody>
          <a:bodyPr/>
          <a:lstStyle/>
          <a:p>
            <a:r>
              <a:rPr lang="en-US" cap="none" dirty="0">
                <a:solidFill>
                  <a:schemeClr val="tx2">
                    <a:lumMod val="75000"/>
                  </a:schemeClr>
                </a:solidFill>
              </a:rPr>
              <a:t>Typical compute layers</a:t>
            </a:r>
          </a:p>
        </p:txBody>
      </p:sp>
      <p:sp>
        <p:nvSpPr>
          <p:cNvPr id="5" name="Round Diagonal Corner of Rectangle 4">
            <a:extLst>
              <a:ext uri="{FF2B5EF4-FFF2-40B4-BE49-F238E27FC236}">
                <a16:creationId xmlns:a16="http://schemas.microsoft.com/office/drawing/2014/main" id="{B41277DB-E998-8D4F-B558-F23079337AE5}"/>
              </a:ext>
            </a:extLst>
          </p:cNvPr>
          <p:cNvSpPr/>
          <p:nvPr/>
        </p:nvSpPr>
        <p:spPr>
          <a:xfrm>
            <a:off x="4651513" y="5077423"/>
            <a:ext cx="3200400" cy="457200"/>
          </a:xfrm>
          <a:prstGeom prst="round2Diag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Firmware + Device drivers</a:t>
            </a:r>
          </a:p>
        </p:txBody>
      </p:sp>
      <p:sp>
        <p:nvSpPr>
          <p:cNvPr id="6" name="Dodecagon 5">
            <a:extLst>
              <a:ext uri="{FF2B5EF4-FFF2-40B4-BE49-F238E27FC236}">
                <a16:creationId xmlns:a16="http://schemas.microsoft.com/office/drawing/2014/main" id="{BDB9CA2C-D6D7-CD46-A329-FDB1BEA5DBCE}"/>
              </a:ext>
            </a:extLst>
          </p:cNvPr>
          <p:cNvSpPr/>
          <p:nvPr/>
        </p:nvSpPr>
        <p:spPr>
          <a:xfrm>
            <a:off x="5158408" y="3705823"/>
            <a:ext cx="2186609" cy="1292087"/>
          </a:xfrm>
          <a:prstGeom prst="dodecagon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BF5B3E8E-0D1A-6845-A654-A13DD927F668}"/>
              </a:ext>
            </a:extLst>
          </p:cNvPr>
          <p:cNvSpPr/>
          <p:nvPr/>
        </p:nvSpPr>
        <p:spPr>
          <a:xfrm>
            <a:off x="5257800" y="2771545"/>
            <a:ext cx="2087217" cy="854765"/>
          </a:xfrm>
          <a:prstGeom prst="cub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libraries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FDC5939A-0D97-154F-AFD4-C47E5EEA66DE}"/>
              </a:ext>
            </a:extLst>
          </p:cNvPr>
          <p:cNvSpPr/>
          <p:nvPr/>
        </p:nvSpPr>
        <p:spPr>
          <a:xfrm>
            <a:off x="5123620" y="5695122"/>
            <a:ext cx="2256183" cy="954156"/>
          </a:xfrm>
          <a:prstGeom prst="can">
            <a:avLst/>
          </a:prstGeom>
          <a:solidFill>
            <a:schemeClr val="tx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id="{EA28539C-F28E-6B48-A0FF-806CAC05F8DF}"/>
              </a:ext>
            </a:extLst>
          </p:cNvPr>
          <p:cNvSpPr/>
          <p:nvPr/>
        </p:nvSpPr>
        <p:spPr>
          <a:xfrm>
            <a:off x="5446644" y="1439701"/>
            <a:ext cx="1679713" cy="1252331"/>
          </a:xfrm>
          <a:prstGeom prst="smileyFace">
            <a:avLst/>
          </a:prstGeom>
          <a:solidFill>
            <a:srgbClr val="D06A2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  <a:p>
            <a:pPr algn="ctr"/>
            <a:r>
              <a:rPr lang="en-US" sz="1200" dirty="0"/>
              <a:t>Python script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4C6326C4-226E-1048-8BAD-3803E684057E}"/>
              </a:ext>
            </a:extLst>
          </p:cNvPr>
          <p:cNvSpPr/>
          <p:nvPr/>
        </p:nvSpPr>
        <p:spPr>
          <a:xfrm>
            <a:off x="9698182" y="377687"/>
            <a:ext cx="2109505" cy="1589658"/>
          </a:xfrm>
          <a:prstGeom prst="cloud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Power of layers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277665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546643-8032-6645-9520-A704E107C5A5}"/>
              </a:ext>
            </a:extLst>
          </p:cNvPr>
          <p:cNvSpPr txBox="1"/>
          <p:nvPr/>
        </p:nvSpPr>
        <p:spPr>
          <a:xfrm>
            <a:off x="8560024" y="1559768"/>
            <a:ext cx="3238829" cy="3135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spc="-100">
                <a:solidFill>
                  <a:srgbClr val="FFFFFF"/>
                </a:solidFill>
                <a:latin typeface="+mj-lt"/>
              </a:rPr>
              <a:t>UNIX</a:t>
            </a:r>
          </a:p>
        </p:txBody>
      </p:sp>
      <p:pic>
        <p:nvPicPr>
          <p:cNvPr id="1028" name="Picture 4" descr="Image result for unix system layer diagram">
            <a:extLst>
              <a:ext uri="{FF2B5EF4-FFF2-40B4-BE49-F238E27FC236}">
                <a16:creationId xmlns:a16="http://schemas.microsoft.com/office/drawing/2014/main" id="{5CA9A83A-E945-4D43-8C05-205A0EB9E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7937" y="645106"/>
            <a:ext cx="5559896" cy="555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1D969D-5FF1-904C-A6C7-19E55088DDF9}"/>
              </a:ext>
            </a:extLst>
          </p:cNvPr>
          <p:cNvSpPr/>
          <p:nvPr/>
        </p:nvSpPr>
        <p:spPr>
          <a:xfrm>
            <a:off x="8242150" y="2501724"/>
            <a:ext cx="16097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UNIX</a:t>
            </a:r>
          </a:p>
        </p:txBody>
      </p:sp>
    </p:spTree>
    <p:extLst>
      <p:ext uri="{BB962C8B-B14F-4D97-AF65-F5344CB8AC3E}">
        <p14:creationId xmlns:p14="http://schemas.microsoft.com/office/powerpoint/2010/main" val="3248855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12A7-55AB-B74D-93DD-16CED586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44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tx2">
                    <a:lumMod val="75000"/>
                  </a:schemeClr>
                </a:solidFill>
              </a:rPr>
              <a:t>Why do we write programs 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E2C5A-0511-C64A-9DDE-AA893604B6AD}"/>
              </a:ext>
            </a:extLst>
          </p:cNvPr>
          <p:cNvSpPr txBox="1">
            <a:spLocks/>
          </p:cNvSpPr>
          <p:nvPr/>
        </p:nvSpPr>
        <p:spPr>
          <a:xfrm>
            <a:off x="838200" y="25312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00B050"/>
                </a:solidFill>
              </a:rPr>
              <a:t>To solve real world problems</a:t>
            </a:r>
          </a:p>
        </p:txBody>
      </p:sp>
    </p:spTree>
    <p:extLst>
      <p:ext uri="{BB962C8B-B14F-4D97-AF65-F5344CB8AC3E}">
        <p14:creationId xmlns:p14="http://schemas.microsoft.com/office/powerpoint/2010/main" val="185418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4C0A7-B569-A44D-8957-3EDFBF6CC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Real world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4980E-AB24-DC40-81F7-530D2B1FC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Things in real world occupy space and time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 a given time instant, an object like a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book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occupies space in three dimensions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Wherever you place this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book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it will occupy the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same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amount of space in (X, Y, Z) dimensions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Book">
                <a:extLst>
                  <a:ext uri="{FF2B5EF4-FFF2-40B4-BE49-F238E27FC236}">
                    <a16:creationId xmlns:a16="http://schemas.microsoft.com/office/drawing/2014/main" id="{EA46588C-E0C8-7A45-AFE8-BBC0A1DF21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1682531"/>
                  </p:ext>
                </p:extLst>
              </p:nvPr>
            </p:nvGraphicFramePr>
            <p:xfrm>
              <a:off x="3746281" y="3896872"/>
              <a:ext cx="3976855" cy="25076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76855" cy="2507699"/>
                    </a:xfrm>
                    <a:prstGeom prst="rect">
                      <a:avLst/>
                    </a:prstGeom>
                  </am3d:spPr>
                  <am3d:camera>
                    <am3d:pos x="0" y="0" z="674209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965600" d="1000000"/>
                    <am3d:preTrans dx="-3" dy="-5792354" dz="2330489"/>
                    <am3d:scale>
                      <am3d:sx n="1000000" d="1000000"/>
                      <am3d:sy n="1000000" d="1000000"/>
                      <am3d:sz n="1000000" d="1000000"/>
                    </am3d:scale>
                    <am3d:rot ax="1682624" ay="-677890" az="-35746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048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Book">
                <a:extLst>
                  <a:ext uri="{FF2B5EF4-FFF2-40B4-BE49-F238E27FC236}">
                    <a16:creationId xmlns:a16="http://schemas.microsoft.com/office/drawing/2014/main" id="{EA46588C-E0C8-7A45-AFE8-BBC0A1DF21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6281" y="3896872"/>
                <a:ext cx="3976855" cy="2507699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5B208E-FF0E-234E-8C81-23DEB587B2C5}"/>
              </a:ext>
            </a:extLst>
          </p:cNvPr>
          <p:cNvCxnSpPr/>
          <p:nvPr/>
        </p:nvCxnSpPr>
        <p:spPr>
          <a:xfrm flipV="1">
            <a:off x="9020710" y="4492001"/>
            <a:ext cx="0" cy="1017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4289D6-0D8A-6946-B773-D0DD181DF5D8}"/>
              </a:ext>
            </a:extLst>
          </p:cNvPr>
          <p:cNvCxnSpPr>
            <a:cxnSpLocks/>
          </p:cNvCxnSpPr>
          <p:nvPr/>
        </p:nvCxnSpPr>
        <p:spPr>
          <a:xfrm>
            <a:off x="9020710" y="5509143"/>
            <a:ext cx="1099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6AA4A8-239C-DE4A-8522-BFFA6B077747}"/>
              </a:ext>
            </a:extLst>
          </p:cNvPr>
          <p:cNvCxnSpPr>
            <a:cxnSpLocks/>
          </p:cNvCxnSpPr>
          <p:nvPr/>
        </p:nvCxnSpPr>
        <p:spPr>
          <a:xfrm flipH="1">
            <a:off x="8609513" y="5509143"/>
            <a:ext cx="411197" cy="66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B2C127-FB96-8E44-9415-53CE3B44EA77}"/>
              </a:ext>
            </a:extLst>
          </p:cNvPr>
          <p:cNvSpPr txBox="1"/>
          <p:nvPr/>
        </p:nvSpPr>
        <p:spPr>
          <a:xfrm>
            <a:off x="9144000" y="449200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2C280E-4415-1C4E-AEFD-60C72CFA5B8A}"/>
              </a:ext>
            </a:extLst>
          </p:cNvPr>
          <p:cNvSpPr txBox="1"/>
          <p:nvPr/>
        </p:nvSpPr>
        <p:spPr>
          <a:xfrm>
            <a:off x="8715818" y="603523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41909C-83F5-CB49-8A06-248B33CB133D}"/>
              </a:ext>
            </a:extLst>
          </p:cNvPr>
          <p:cNvSpPr txBox="1"/>
          <p:nvPr/>
        </p:nvSpPr>
        <p:spPr>
          <a:xfrm>
            <a:off x="10221792" y="532447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926381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8E20-CC95-A649-ADE1-6795C089B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Representing real world entities in computer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B029-8DEB-414A-A460-74A9360BF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Everything is represented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Data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occupies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Memory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just as a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book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occupies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space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 real-world idea, problem or a concept is necessarily represented as some for of data in computer world and the problem is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solved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by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manipulating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Examples include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 of people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things you want to do in life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Numbers are other mathematical quantities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Literally,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anything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you want to do in computer involves data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757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1B2F-2D88-6046-B5B3-9463BFB5B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Memory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in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051B1-BD0C-1B4A-8ADF-B44CCA784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6721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 is where all kinds of data are stored in a computer</a:t>
            </a:r>
          </a:p>
          <a:p>
            <a:pPr marL="0" indent="0">
              <a:buNone/>
            </a:pP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Intuition </a:t>
            </a:r>
            <a:r>
              <a:rPr lang="en-US" sz="3600" i="1" dirty="0">
                <a:solidFill>
                  <a:schemeClr val="tx2">
                    <a:lumMod val="75000"/>
                  </a:schemeClr>
                </a:solidFill>
              </a:rPr>
              <a:t>for now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Think of computer memory as a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very big book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where any data can be written to a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 a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page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 read back from the same place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consistently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We’ll look at memory in a bit more detail in future sessions</a:t>
            </a:r>
          </a:p>
        </p:txBody>
      </p:sp>
    </p:spTree>
    <p:extLst>
      <p:ext uri="{BB962C8B-B14F-4D97-AF65-F5344CB8AC3E}">
        <p14:creationId xmlns:p14="http://schemas.microsoft.com/office/powerpoint/2010/main" val="1293177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A65D5-60E1-8C40-A84D-91CC32421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 of any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1DDD6-D62D-AF4C-9D2F-10844DEC7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Read some data from memory</a:t>
            </a:r>
          </a:p>
          <a:p>
            <a:pPr marL="0" indent="0" algn="ctr">
              <a:buNone/>
            </a:pP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Manipulate that data</a:t>
            </a:r>
          </a:p>
          <a:p>
            <a:pPr marL="0" indent="0" algn="ctr">
              <a:buNone/>
            </a:pP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Write that data to memory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CB60B164-981D-F547-8013-9316FA0908A0}"/>
              </a:ext>
            </a:extLst>
          </p:cNvPr>
          <p:cNvSpPr/>
          <p:nvPr/>
        </p:nvSpPr>
        <p:spPr>
          <a:xfrm>
            <a:off x="5623389" y="3226085"/>
            <a:ext cx="356171" cy="6986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EDE9C1D0-D67A-EA41-88BE-C77A254D23F2}"/>
              </a:ext>
            </a:extLst>
          </p:cNvPr>
          <p:cNvSpPr/>
          <p:nvPr/>
        </p:nvSpPr>
        <p:spPr>
          <a:xfrm>
            <a:off x="5623389" y="4816867"/>
            <a:ext cx="356171" cy="6986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916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DFB66-AEE8-0945-A0DB-1E8918FED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Everything has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E72FD-BE36-6145-9FEC-8C4A6CC6F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bool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data has 2 states: true, false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data has 2^32 states: 0, 1, 2, …, 2^32 -2, 2^32 – 1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program.py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made up of Booleans, integers, chars, classes, lists, dictionaries, sets etc.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So, program.py can be in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so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 of these possible states, there are only a few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valid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states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 of these valid states, typically, there is only one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one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state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program.py, at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any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time during its run,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must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be in one of the valid states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bug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will cause program.py to go to an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invalid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785089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</TotalTime>
  <Words>747</Words>
  <Application>Microsoft Macintosh PowerPoint</Application>
  <PresentationFormat>Widescreen</PresentationFormat>
  <Paragraphs>110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Office Theme</vt:lpstr>
      <vt:lpstr>Introduction to programming  (Python)</vt:lpstr>
      <vt:lpstr>Typical compute layers</vt:lpstr>
      <vt:lpstr>PowerPoint Presentation</vt:lpstr>
      <vt:lpstr>Why do we write programs ?</vt:lpstr>
      <vt:lpstr>Real world entities</vt:lpstr>
      <vt:lpstr>Representing real world entities in computer world</vt:lpstr>
      <vt:lpstr>Memory in computer</vt:lpstr>
      <vt:lpstr>Structure of any program</vt:lpstr>
      <vt:lpstr>Everything has a State</vt:lpstr>
      <vt:lpstr>Visualizing State</vt:lpstr>
      <vt:lpstr>Source code</vt:lpstr>
      <vt:lpstr>Example</vt:lpstr>
      <vt:lpstr>Typical script</vt:lpstr>
      <vt:lpstr>State in source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  (Python)</dc:title>
  <dc:creator>Udaya Ranga</dc:creator>
  <cp:lastModifiedBy>Udaya Ranga</cp:lastModifiedBy>
  <cp:revision>23</cp:revision>
  <dcterms:created xsi:type="dcterms:W3CDTF">2020-06-14T12:27:06Z</dcterms:created>
  <dcterms:modified xsi:type="dcterms:W3CDTF">2020-06-15T12:34:31Z</dcterms:modified>
</cp:coreProperties>
</file>